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75" r:id="rId4"/>
    <p:sldId id="280" r:id="rId5"/>
    <p:sldId id="258" r:id="rId6"/>
    <p:sldId id="274" r:id="rId7"/>
    <p:sldId id="279" r:id="rId8"/>
    <p:sldId id="272" r:id="rId9"/>
    <p:sldId id="273" r:id="rId10"/>
    <p:sldId id="284" r:id="rId11"/>
    <p:sldId id="277" r:id="rId12"/>
    <p:sldId id="278" r:id="rId13"/>
    <p:sldId id="269" r:id="rId14"/>
    <p:sldId id="282" r:id="rId15"/>
    <p:sldId id="283" r:id="rId16"/>
    <p:sldId id="281" r:id="rId17"/>
    <p:sldId id="259" r:id="rId18"/>
    <p:sldId id="260" r:id="rId19"/>
    <p:sldId id="265" r:id="rId20"/>
    <p:sldId id="266" r:id="rId21"/>
    <p:sldId id="267" r:id="rId22"/>
    <p:sldId id="261" r:id="rId23"/>
    <p:sldId id="276" r:id="rId24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CCCC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1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572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02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984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585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48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622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822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670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143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2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2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3206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00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545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9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3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77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88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16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39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406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82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48F1-4903-4811-8D44-08DCC8C865B0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AC4A6-CE40-4DE1-81A8-41CEAB60EB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9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802AEE-639D-49BF-AF47-50F3E96FB42D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09B611-8425-4A9B-AFEC-5F6ADDE22CA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75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455" y="623842"/>
            <a:ext cx="7069408" cy="4649849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495306" y="5578122"/>
            <a:ext cx="8919557" cy="1077218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PRESENTACIÓN </a:t>
            </a:r>
            <a:r>
              <a:rPr lang="es-ES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DEL</a:t>
            </a:r>
            <a:r>
              <a:rPr lang="es-ES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LIBRO </a:t>
            </a:r>
            <a:r>
              <a:rPr lang="es-ES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 LA </a:t>
            </a:r>
            <a:r>
              <a:rPr lang="es-ES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OIEC</a:t>
            </a:r>
            <a:r>
              <a:rPr lang="es-ES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Luces para el camino: </a:t>
            </a: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PACTO EDUCATIVO GLOBAL</a:t>
            </a:r>
            <a:endParaRPr lang="es-ES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26" name="Picture 2" descr="UISG – Comisión de la Federación Internacional Fe y Alegría en Roma – VD 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24" y="903459"/>
            <a:ext cx="1785391" cy="119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claración previa sobre Protección de menor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6" t="23094" r="4697" b="13509"/>
          <a:stretch/>
        </p:blipFill>
        <p:spPr bwMode="auto">
          <a:xfrm>
            <a:off x="324741" y="2093720"/>
            <a:ext cx="1880074" cy="94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1 Grupo"/>
          <p:cNvGrpSpPr>
            <a:grpSpLocks/>
          </p:cNvGrpSpPr>
          <p:nvPr/>
        </p:nvGrpSpPr>
        <p:grpSpPr>
          <a:xfrm>
            <a:off x="162370" y="4621718"/>
            <a:ext cx="2162087" cy="956404"/>
            <a:chOff x="0" y="0"/>
            <a:chExt cx="9380661" cy="371191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40"/>
            <a:stretch/>
          </p:blipFill>
          <p:spPr bwMode="auto">
            <a:xfrm>
              <a:off x="2494291" y="0"/>
              <a:ext cx="6886370" cy="3694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1512"/>
              <a:ext cx="3076549" cy="3070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89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5623" y="598070"/>
            <a:ext cx="881149" cy="8820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704090" y="473963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1</a:t>
            </a:r>
            <a:endParaRPr lang="es-ES" sz="6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58215" y="1212627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CAPÍTULO</a:t>
            </a:r>
            <a:endParaRPr lang="es-ES" sz="1400" b="1" dirty="0">
              <a:solidFill>
                <a:srgbClr val="0070C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911927" y="1105534"/>
            <a:ext cx="7897091" cy="553997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RECONSTRUIR EL PACTO </a:t>
            </a:r>
            <a:r>
              <a:rPr lang="es-ES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NECESITA</a:t>
            </a:r>
            <a:r>
              <a:rPr lang="es-ES" b="1" dirty="0" smtClean="0">
                <a:solidFill>
                  <a:srgbClr val="FF0000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Escuchar</a:t>
            </a:r>
            <a:r>
              <a:rPr lang="es-ES" dirty="0" smtClean="0">
                <a:solidFill>
                  <a:srgbClr val="0070C0"/>
                </a:solidFill>
              </a:rPr>
              <a:t>, escuchar, escuchar, escuchar y escuchar.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Escuchar </a:t>
            </a:r>
            <a:r>
              <a:rPr lang="es-ES" b="1" dirty="0" smtClean="0">
                <a:solidFill>
                  <a:srgbClr val="0070C0"/>
                </a:solidFill>
              </a:rPr>
              <a:t>desde la humildad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Buenas dosis de </a:t>
            </a:r>
            <a:r>
              <a:rPr lang="es-ES" b="1" dirty="0" smtClean="0">
                <a:solidFill>
                  <a:srgbClr val="0070C0"/>
                </a:solidFill>
              </a:rPr>
              <a:t>empatía, compasión y amabilidad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Avanzar paso a paso</a:t>
            </a:r>
            <a:r>
              <a:rPr lang="es-ES" dirty="0" smtClean="0">
                <a:solidFill>
                  <a:srgbClr val="0070C0"/>
                </a:solidFill>
              </a:rPr>
              <a:t>, con constancia, paciencia, esperanza y decisión.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Ser </a:t>
            </a:r>
            <a:r>
              <a:rPr lang="es-ES" b="1" dirty="0" smtClean="0">
                <a:solidFill>
                  <a:srgbClr val="0070C0"/>
                </a:solidFill>
              </a:rPr>
              <a:t>positivos y agradecidos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Adquirir una </a:t>
            </a:r>
            <a:r>
              <a:rPr lang="es-ES" b="1" dirty="0" smtClean="0">
                <a:solidFill>
                  <a:srgbClr val="0070C0"/>
                </a:solidFill>
              </a:rPr>
              <a:t>mirada panorámica </a:t>
            </a:r>
            <a:r>
              <a:rPr lang="es-ES" dirty="0" smtClean="0">
                <a:solidFill>
                  <a:srgbClr val="0070C0"/>
                </a:solidFill>
              </a:rPr>
              <a:t>de largo alcance.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Movilizar a las bases</a:t>
            </a:r>
            <a:r>
              <a:rPr lang="es-ES" dirty="0" smtClean="0">
                <a:solidFill>
                  <a:srgbClr val="0070C0"/>
                </a:solidFill>
              </a:rPr>
              <a:t>: </a:t>
            </a:r>
            <a:r>
              <a:rPr lang="es-ES" b="1" dirty="0" smtClean="0">
                <a:solidFill>
                  <a:srgbClr val="FF0000"/>
                </a:solidFill>
              </a:rPr>
              <a:t>la educación es cosa de todos.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Tener en cuenta que </a:t>
            </a:r>
            <a:r>
              <a:rPr lang="es-ES" dirty="0" smtClean="0">
                <a:solidFill>
                  <a:srgbClr val="FF0000"/>
                </a:solidFill>
              </a:rPr>
              <a:t>la </a:t>
            </a:r>
            <a:r>
              <a:rPr lang="es-ES" b="1" dirty="0" smtClean="0">
                <a:solidFill>
                  <a:srgbClr val="FF0000"/>
                </a:solidFill>
              </a:rPr>
              <a:t>genialidad es colectiva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Actuar ya</a:t>
            </a:r>
            <a:r>
              <a:rPr lang="es-ES" b="1" dirty="0" smtClean="0">
                <a:solidFill>
                  <a:srgbClr val="0070C0"/>
                </a:solidFill>
              </a:rPr>
              <a:t>, con urgencia, y corregir el rumbo </a:t>
            </a:r>
            <a:r>
              <a:rPr lang="es-ES" dirty="0" smtClean="0">
                <a:solidFill>
                  <a:srgbClr val="0070C0"/>
                </a:solidFill>
              </a:rPr>
              <a:t>mientras caminamos.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Avanzar juntos </a:t>
            </a:r>
            <a:r>
              <a:rPr lang="es-ES" sz="1600" dirty="0" smtClean="0">
                <a:solidFill>
                  <a:srgbClr val="0070C0"/>
                </a:solidFill>
              </a:rPr>
              <a:t>y con decisión hacia una </a:t>
            </a:r>
            <a:r>
              <a:rPr lang="es-ES" b="1" dirty="0" smtClean="0">
                <a:solidFill>
                  <a:srgbClr val="0070C0"/>
                </a:solidFill>
              </a:rPr>
              <a:t>educación humanizadora y fraterna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r>
              <a:rPr lang="es-ES" sz="2400" b="1" dirty="0" smtClean="0">
                <a:solidFill>
                  <a:srgbClr val="FF0000"/>
                </a:solidFill>
              </a:rPr>
              <a:t>Educar es servir</a:t>
            </a:r>
            <a:r>
              <a:rPr lang="es-ES" sz="2400" dirty="0" smtClean="0">
                <a:solidFill>
                  <a:srgbClr val="FF0000"/>
                </a:solidFill>
              </a:rPr>
              <a:t>: </a:t>
            </a:r>
            <a:r>
              <a:rPr lang="es-ES" dirty="0" smtClean="0">
                <a:solidFill>
                  <a:srgbClr val="0070C0"/>
                </a:solidFill>
              </a:rPr>
              <a:t>el mejor servicio educativo es </a:t>
            </a:r>
            <a:r>
              <a:rPr lang="es-ES" b="1" dirty="0" smtClean="0">
                <a:solidFill>
                  <a:srgbClr val="0070C0"/>
                </a:solidFill>
              </a:rPr>
              <a:t>anticiparse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Una educación que </a:t>
            </a:r>
            <a:r>
              <a:rPr lang="es-ES" b="1" dirty="0" smtClean="0">
                <a:solidFill>
                  <a:srgbClr val="0070C0"/>
                </a:solidFill>
              </a:rPr>
              <a:t>reconstruya las relaciones con las personas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Una educación que </a:t>
            </a:r>
            <a:r>
              <a:rPr lang="es-ES" b="1" dirty="0" smtClean="0">
                <a:solidFill>
                  <a:srgbClr val="0070C0"/>
                </a:solidFill>
              </a:rPr>
              <a:t>mejore las relaciones con la “casa común”.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Hemos de </a:t>
            </a:r>
            <a:r>
              <a:rPr lang="es-ES" b="1" dirty="0" smtClean="0">
                <a:solidFill>
                  <a:srgbClr val="0070C0"/>
                </a:solidFill>
              </a:rPr>
              <a:t>educar integralmente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Adecuar la </a:t>
            </a:r>
            <a:r>
              <a:rPr lang="es-ES" b="1" dirty="0" smtClean="0">
                <a:solidFill>
                  <a:srgbClr val="0070C0"/>
                </a:solidFill>
              </a:rPr>
              <a:t>escuela para los últimos</a:t>
            </a:r>
            <a:r>
              <a:rPr lang="es-ES" dirty="0" smtClean="0">
                <a:solidFill>
                  <a:srgbClr val="0070C0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La escuela es un </a:t>
            </a:r>
            <a:r>
              <a:rPr lang="es-ES" b="1" dirty="0" smtClean="0">
                <a:solidFill>
                  <a:srgbClr val="0070C0"/>
                </a:solidFill>
              </a:rPr>
              <a:t>lugar de relación y vida.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REFLEXIONEMOS, APORTEMOS NUEVAS LUCES, DÉMOSLE VIDA!!!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Urge pasar a la acción…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64596" y="473963"/>
            <a:ext cx="7888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anose="020B0A04020102020204" pitchFamily="34" charset="0"/>
              </a:rPr>
              <a:t>INTRODUCCIÓN</a:t>
            </a:r>
            <a:r>
              <a:rPr kumimoji="0" lang="es-ES" sz="4800" b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400" b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JUAN</a:t>
            </a:r>
            <a:r>
              <a:rPr kumimoji="0" lang="es-ES" sz="1400" b="1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ANTONIO OJEDA ORTIZ</a:t>
            </a:r>
            <a:endParaRPr kumimoji="0" lang="es-ES" sz="1400" b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16" y="1644783"/>
            <a:ext cx="2199112" cy="1588867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33729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1313" y="507009"/>
            <a:ext cx="881149" cy="882074"/>
          </a:xfrm>
          <a:prstGeom prst="rect">
            <a:avLst/>
          </a:prstGeom>
          <a:solidFill>
            <a:srgbClr val="C00000">
              <a:alpha val="38000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74562" y="391800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</a:t>
            </a:r>
            <a:endParaRPr lang="es-ES" sz="6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3905" y="1121566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2">
                    <a:lumMod val="75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103126" y="665533"/>
            <a:ext cx="7567350" cy="57938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solidFill>
                  <a:srgbClr val="C00000"/>
                </a:solidFill>
              </a:rPr>
              <a:t>Supone dar una respuesta colectiva a una “emergencia educativa” que hoy se ha vuelto más compleja y aguda… </a:t>
            </a:r>
            <a:r>
              <a:rPr lang="es-ES" sz="1600" dirty="0" smtClean="0">
                <a:solidFill>
                  <a:srgbClr val="C00000"/>
                </a:solidFill>
              </a:rPr>
              <a:t>Responder a la invitación del </a:t>
            </a:r>
            <a:r>
              <a:rPr lang="es-ES" b="1" dirty="0" smtClean="0">
                <a:solidFill>
                  <a:srgbClr val="C00000"/>
                </a:solidFill>
              </a:rPr>
              <a:t>Papa Francisco</a:t>
            </a:r>
          </a:p>
          <a:p>
            <a:pPr algn="just"/>
            <a:endParaRPr lang="es-ES" sz="1050" b="1" dirty="0" smtClean="0">
              <a:solidFill>
                <a:srgbClr val="C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Invitación a dialogar </a:t>
            </a:r>
            <a:r>
              <a:rPr lang="es-ES" dirty="0" smtClean="0">
                <a:solidFill>
                  <a:srgbClr val="C00000"/>
                </a:solidFill>
              </a:rPr>
              <a:t>sobre cómo estamos construyendo el futuro, renovar la pasión por la educación… formar protagonistas de una “</a:t>
            </a:r>
            <a:r>
              <a:rPr lang="es-ES" b="1" dirty="0" smtClean="0">
                <a:solidFill>
                  <a:srgbClr val="C00000"/>
                </a:solidFill>
              </a:rPr>
              <a:t>humanidad más fraterna</a:t>
            </a:r>
            <a:r>
              <a:rPr lang="es-ES" dirty="0" smtClean="0">
                <a:solidFill>
                  <a:srgbClr val="C00000"/>
                </a:solidFill>
              </a:rPr>
              <a:t>”.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Responder a retos </a:t>
            </a:r>
            <a:r>
              <a:rPr lang="es-ES" dirty="0" smtClean="0">
                <a:solidFill>
                  <a:srgbClr val="C00000"/>
                </a:solidFill>
              </a:rPr>
              <a:t>sin precedentes y complejos.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Una alianza a asumir por todos</a:t>
            </a:r>
            <a:r>
              <a:rPr lang="es-ES" dirty="0" smtClean="0">
                <a:solidFill>
                  <a:srgbClr val="C00000"/>
                </a:solidFill>
              </a:rPr>
              <a:t>, para hacer crecer una nueva humanidad.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C00000"/>
                </a:solidFill>
              </a:rPr>
              <a:t>Puede </a:t>
            </a:r>
            <a:r>
              <a:rPr lang="es-ES" b="1" dirty="0" smtClean="0">
                <a:solidFill>
                  <a:srgbClr val="C00000"/>
                </a:solidFill>
              </a:rPr>
              <a:t>desencadenar una potencialidad de proyectos y perspectivas concretas</a:t>
            </a:r>
            <a:r>
              <a:rPr lang="es-ES" dirty="0" smtClean="0">
                <a:solidFill>
                  <a:srgbClr val="C00000"/>
                </a:solidFill>
              </a:rPr>
              <a:t>… creando sinergias y redes de colaboración.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Poner la persona en el centro.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C00000"/>
                </a:solidFill>
              </a:rPr>
              <a:t>Formar </a:t>
            </a:r>
            <a:r>
              <a:rPr lang="es-ES" b="1" dirty="0" smtClean="0">
                <a:solidFill>
                  <a:srgbClr val="C00000"/>
                </a:solidFill>
              </a:rPr>
              <a:t>personas</a:t>
            </a:r>
            <a:r>
              <a:rPr lang="es-ES" dirty="0" smtClean="0">
                <a:solidFill>
                  <a:srgbClr val="C00000"/>
                </a:solidFill>
              </a:rPr>
              <a:t> que estén dispuestas a ponerse </a:t>
            </a:r>
            <a:r>
              <a:rPr lang="es-ES" b="1" dirty="0" smtClean="0">
                <a:solidFill>
                  <a:srgbClr val="C00000"/>
                </a:solidFill>
              </a:rPr>
              <a:t>al servicio de la comunidad.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C00000"/>
                </a:solidFill>
              </a:rPr>
              <a:t>Trata de </a:t>
            </a:r>
            <a:r>
              <a:rPr lang="es-ES" b="1" dirty="0" smtClean="0">
                <a:solidFill>
                  <a:srgbClr val="C00000"/>
                </a:solidFill>
              </a:rPr>
              <a:t>recomponer las diversas fracturas </a:t>
            </a:r>
            <a:r>
              <a:rPr lang="es-ES" dirty="0" smtClean="0">
                <a:solidFill>
                  <a:srgbClr val="C00000"/>
                </a:solidFill>
              </a:rPr>
              <a:t>entre generaciones, culturas, 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C00000"/>
                </a:solidFill>
              </a:rPr>
              <a:t>Hemos de afrontar el nuevo contexto </a:t>
            </a:r>
            <a:r>
              <a:rPr lang="es-ES" b="1" dirty="0" smtClean="0">
                <a:solidFill>
                  <a:srgbClr val="C00000"/>
                </a:solidFill>
              </a:rPr>
              <a:t>con responsabilidad y TRABAJAR JUNTOS.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C00000"/>
                </a:solidFill>
              </a:rPr>
              <a:t>El aplazamiento, debido a la pandemia, </a:t>
            </a:r>
            <a:r>
              <a:rPr lang="es-ES" b="1" dirty="0" smtClean="0">
                <a:solidFill>
                  <a:srgbClr val="C00000"/>
                </a:solidFill>
              </a:rPr>
              <a:t>permite dar al pacto un horizonte más amplio y un alcance más significativo</a:t>
            </a:r>
            <a:r>
              <a:rPr lang="es-ES" dirty="0" smtClean="0">
                <a:solidFill>
                  <a:srgbClr val="C00000"/>
                </a:solidFill>
              </a:rPr>
              <a:t>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Fraternidad universal y fraternidad creatural</a:t>
            </a:r>
            <a:r>
              <a:rPr lang="es-ES" dirty="0" smtClean="0">
                <a:solidFill>
                  <a:srgbClr val="C00000"/>
                </a:solidFill>
              </a:rPr>
              <a:t>… globalizando la esperanza.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</a:rPr>
              <a:t>Una educación en salida, siempre abierta</a:t>
            </a:r>
            <a:r>
              <a:rPr lang="es-ES" dirty="0" smtClean="0">
                <a:solidFill>
                  <a:srgbClr val="C00000"/>
                </a:solidFill>
              </a:rPr>
              <a:t>, inspirándose en las obras de misericordia…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970121" y="274904"/>
            <a:ext cx="79809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PACTO EDUCATIVO GLOBAL</a:t>
            </a:r>
            <a:r>
              <a:rPr kumimoji="0" lang="es-ES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 </a:t>
            </a:r>
            <a:r>
              <a:rPr kumimoji="0" lang="es-ES" sz="14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ANGELO VINCENZO ZANI</a:t>
            </a:r>
            <a:endParaRPr kumimoji="0" lang="es-ES" sz="16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Angelo Vincenzo Zani 2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51" y="1513020"/>
            <a:ext cx="1820007" cy="258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05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12421" y="2546474"/>
            <a:ext cx="8193579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 trabajar el </a:t>
            </a:r>
            <a:r>
              <a:rPr kumimoji="0" lang="es-ES" sz="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Instrumentum laboris</a:t>
            </a:r>
            <a:endParaRPr kumimoji="0" lang="es-ES" sz="40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12421" y="1715923"/>
            <a:ext cx="8193579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y</a:t>
            </a: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</a:t>
            </a: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MODALIDADES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98341" y="332779"/>
            <a:ext cx="70614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Instrumentum laboris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12421" y="1087949"/>
            <a:ext cx="7423265" cy="523220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GLOBAL COMPACT ON EDUCATION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069229" y="3437915"/>
            <a:ext cx="4073236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PROYECTO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CONTEXTO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VISIÓN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MISIÓN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34837" y="3518788"/>
            <a:ext cx="13217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C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</a:t>
            </a:r>
            <a:endParaRPr kumimoji="0" lang="es-ES" sz="16600" b="0" i="0" u="none" strike="noStrike" kern="1200" cap="none" spc="0" normalizeH="0" baseline="0" noProof="0" dirty="0">
              <a:ln>
                <a:noFill/>
              </a:ln>
              <a:solidFill>
                <a:srgbClr val="FFCC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375906" y="5663472"/>
            <a:ext cx="1562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C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BLOQUES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FFCC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719200" y="3377471"/>
            <a:ext cx="7423265" cy="31763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475478" y="576804"/>
            <a:ext cx="881149" cy="882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392350" y="426589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38070" y="1191361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816" y="5244728"/>
            <a:ext cx="950246" cy="102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964277" y="3151798"/>
            <a:ext cx="731520" cy="117381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F96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2202873" y="1174498"/>
            <a:ext cx="7315198" cy="5337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MODALIDAD A</a:t>
            </a:r>
            <a:r>
              <a:rPr kumimoji="0" lang="es-E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: PROPUESTA DE TRABAJO DIRIGIDO EN GRUPO</a:t>
            </a: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es-E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6220" marR="73025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Compartimos en grupo nuestro trabajo personal.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36220" marR="73025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Vemos juntos qué sucede: qué dice el texto, qué refleja de la realidad…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36220" marR="73025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Nos damos cuenta de lo que pensamos y de lo que necesitamos hacer: qué nos dice el texto, a qué nos invita… Podemos ayudarnos de estas preguntas: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Buscamos y comentamos algunas frases que resuman la exhortación Evangelii </a:t>
            </a:r>
            <a:r>
              <a:rPr kumimoji="0" lang="es-ES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gaudium</a:t>
            </a: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la encíclica Laudato si' y tengan que ver con la educación. ¿En qué nos iluminan?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podemos hacer para cuidar la fragilidad de las personas y del mundo?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¿Cómo ayudar a hacer prevalecer la unidad sobre el conflicto?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¿A que nos suena lo de pacto educativo o, mejor, alianza educativa?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fraternidad es la clave… ¿Por qué? ¿Qué implica?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¿Cómo podemos ponernos al servicio de la fraternidad?</a:t>
            </a:r>
            <a:endParaRPr kumimoji="0" lang="es-ES" sz="1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6220" marR="73025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Concretamos qué podemos hacer </a:t>
            </a: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[Como directivos/ Como profesores/ Como alumnos / Como familia…</a:t>
            </a: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]: Me comprometo a… Nos comprometemos a…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4770" marR="7302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4770" marR="7302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Visualización: Una escuela en la que crece la fraternidad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Recuerdo cuando yo estuve en la escuela… 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Me vienen a la mente algunas vivencias de la primera vez que entré…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También algunos recuerdos de Primaria… Y de Secundaria… Y de Bachillerato…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Qué es lo que más me gustaba… Qué me disgustaba… 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Cómo me gustaría que hubieran sido… Entonces veo –como si fuera en un sueño– una escuela que funciona a la perfección: veo cómo actúan los profesores…, cómo reaccionan y funcionan los alumnos…, cómo se implican los padres…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Es una escuela en la crece y se recrea la fraternidad… Veo gestos de encuentro…, de solidaridad…, de misericordia…, de generosidad…, de diálogo…, de confrontación …, diversas formas de reciprocidad…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628650" marR="73025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Salgo de la escuela y veo en la puerta un cartel luminoso que dice: “Vivir al servicio de los demás” … Me doy cuenta de lo que puedo hacer para que eso sea una realidad…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39338" y="3234239"/>
            <a:ext cx="8562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</a:t>
            </a:r>
            <a:endParaRPr kumimoji="0" lang="es-ES" sz="6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8"/>
          <a:stretch/>
        </p:blipFill>
        <p:spPr>
          <a:xfrm>
            <a:off x="542903" y="4350548"/>
            <a:ext cx="1535279" cy="216130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272740" y="835944"/>
            <a:ext cx="4688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i="1" dirty="0" smtClean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</a:rPr>
              <a:t>TRABAJANDO el Instrumentum laboris</a:t>
            </a:r>
            <a:endParaRPr lang="es-ES" sz="1600" b="1" i="1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4" descr="2 in 3 companies will expand creative teams in first half of 2020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9425" r="5582"/>
          <a:stretch/>
        </p:blipFill>
        <p:spPr bwMode="auto">
          <a:xfrm>
            <a:off x="2269375" y="196493"/>
            <a:ext cx="2236122" cy="97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78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3516" b="6859"/>
          <a:stretch/>
        </p:blipFill>
        <p:spPr>
          <a:xfrm>
            <a:off x="3589923" y="1138843"/>
            <a:ext cx="5104015" cy="5544589"/>
          </a:xfrm>
          <a:prstGeom prst="rect">
            <a:avLst/>
          </a:prstGeom>
        </p:spPr>
      </p:pic>
      <p:pic>
        <p:nvPicPr>
          <p:cNvPr id="2050" name="Picture 2" descr="Design for change. Una propuesta educativa para cambiar el mund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47" y="5705326"/>
            <a:ext cx="1920662" cy="97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cto 3"/>
          <p:cNvCxnSpPr/>
          <p:nvPr/>
        </p:nvCxnSpPr>
        <p:spPr>
          <a:xfrm>
            <a:off x="2876838" y="662897"/>
            <a:ext cx="8101" cy="59186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1461749" y="470433"/>
            <a:ext cx="8264143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MODALIDAD </a:t>
            </a: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B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: METODOLOGÍA DESIGN FOR CHANGE, </a:t>
            </a: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trabajo en grupo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8"/>
          <a:stretch/>
        </p:blipFill>
        <p:spPr>
          <a:xfrm>
            <a:off x="901596" y="3387143"/>
            <a:ext cx="1587304" cy="2234548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1323956" y="2075168"/>
            <a:ext cx="731520" cy="128016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8F96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5643" y="2182636"/>
            <a:ext cx="8562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</a:t>
            </a:r>
            <a:endParaRPr kumimoji="0" lang="es-ES" sz="6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087389" y="155252"/>
            <a:ext cx="4638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TRABAJANDO el Instrumentum laboris</a:t>
            </a:r>
            <a:endParaRPr kumimoji="0" lang="es-ES" sz="16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86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5" y="635618"/>
            <a:ext cx="4058718" cy="573193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55095" y="635618"/>
            <a:ext cx="8979850" cy="5731931"/>
          </a:xfrm>
          <a:prstGeom prst="rect">
            <a:avLst/>
          </a:prstGeom>
          <a:solidFill>
            <a:srgbClr val="7030A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4945020" y="3501583"/>
            <a:ext cx="4281055" cy="2308324"/>
          </a:xfrm>
          <a:prstGeom prst="rect">
            <a:avLst/>
          </a:prstGeom>
          <a:solidFill>
            <a:srgbClr val="CCCCFF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Algunas </a:t>
            </a:r>
            <a:r>
              <a:rPr lang="es-ES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de las </a:t>
            </a:r>
            <a:endParaRPr lang="es-ES" sz="36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APORTACIONES</a:t>
            </a:r>
          </a:p>
          <a:p>
            <a:pPr algn="ctr"/>
            <a:r>
              <a:rPr lang="es-ES" sz="2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que</a:t>
            </a:r>
            <a:r>
              <a:rPr lang="es-ES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s-E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repiten</a:t>
            </a:r>
          </a:p>
          <a:p>
            <a:pPr algn="ctr"/>
            <a:r>
              <a:rPr lang="es-E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más</a:t>
            </a:r>
            <a:r>
              <a:rPr lang="es-E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…</a:t>
            </a:r>
            <a:endParaRPr lang="es-ES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8"/>
          <a:stretch/>
        </p:blipFill>
        <p:spPr>
          <a:xfrm>
            <a:off x="7551778" y="951327"/>
            <a:ext cx="1587304" cy="2234548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4513813" y="635618"/>
            <a:ext cx="0" cy="573193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775178" y="3778582"/>
            <a:ext cx="3418553" cy="2031325"/>
          </a:xfrm>
          <a:prstGeom prst="rect">
            <a:avLst/>
          </a:prstGeom>
          <a:solidFill>
            <a:srgbClr val="7030A0">
              <a:alpha val="44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Todos contestan las mismas 4 preguntas:</a:t>
            </a:r>
          </a:p>
          <a:p>
            <a:endParaRPr lang="es-ES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Dificultades o resistencias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Mejorar la educación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Educación integral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Luces y pistas</a:t>
            </a:r>
            <a:endParaRPr lang="es-E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7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07"/>
          <a:stretch/>
        </p:blipFill>
        <p:spPr>
          <a:xfrm>
            <a:off x="532014" y="659399"/>
            <a:ext cx="8568343" cy="5550112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550718" y="672160"/>
            <a:ext cx="8568343" cy="5586145"/>
          </a:xfrm>
          <a:prstGeom prst="rect">
            <a:avLst/>
          </a:prstGeom>
          <a:solidFill>
            <a:schemeClr val="accent6">
              <a:lumMod val="75000"/>
              <a:alpha val="83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700" b="1" dirty="0" smtClean="0">
              <a:solidFill>
                <a:schemeClr val="accent4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ES" b="1" i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 señalan mejoras en las asignaturas tradicionales.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b="1" dirty="0" smtClean="0">
              <a:solidFill>
                <a:schemeClr val="accent4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Quieren </a:t>
            </a:r>
            <a:r>
              <a:rPr lang="es-ES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aprender lo que </a:t>
            </a:r>
            <a:r>
              <a:rPr lang="es-ES" sz="2000" b="1" dirty="0">
                <a:solidFill>
                  <a:srgbClr val="CCCC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</a:t>
            </a:r>
            <a:r>
              <a:rPr lang="es-ES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les enseñamos</a:t>
            </a:r>
            <a:r>
              <a:rPr lang="es-ES" b="1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s-ES" b="1" i="1" dirty="0" smtClean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Esperan</a:t>
            </a: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que les eduquemos en: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C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es-ES" b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mejores personas.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Empatía, compasión.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Ser fraternos y solidarios. </a:t>
            </a:r>
            <a:r>
              <a:rPr lang="es-ES" b="1" dirty="0" smtClean="0">
                <a:solidFill>
                  <a:srgbClr val="FFC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CONVIVIR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Virtudes, valores.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Escuchar, ser humildes, bondadosos, cuidadosos de los otros.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Ser tolerantes, respetuosos, acogedores, comprensivos…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C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CUIDADO y MEJORA </a:t>
            </a: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la “casa común”.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Desean MOVILIZARSE Y ACTUAR </a:t>
            </a:r>
            <a:r>
              <a:rPr lang="es-ES" sz="2000" b="1" dirty="0" smtClean="0">
                <a:solidFill>
                  <a:srgbClr val="CCCC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¡ya!</a:t>
            </a:r>
            <a:r>
              <a:rPr lang="es-ES" sz="2000" b="1" dirty="0" smtClean="0">
                <a:solidFill>
                  <a:srgbClr val="CCCC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ES" sz="2000" b="1" dirty="0" smtClean="0">
                <a:solidFill>
                  <a:srgbClr val="CCCC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quieren, aprenden, saben y pueden…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Desean combinar: teoría, experimentación y acción comprometida…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07323" y="233391"/>
            <a:ext cx="85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Escuchando a los NIÑOS/JÓVENES</a:t>
            </a:r>
            <a:endParaRPr lang="es-ES" sz="32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286660" y="6207744"/>
            <a:ext cx="388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65000"/>
                  </a:schemeClr>
                </a:solidFill>
              </a:rPr>
              <a:t>68 niños / jóvenes de 17 países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784474" y="133589"/>
            <a:ext cx="881149" cy="882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8701346" y="0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4</a:t>
            </a:r>
            <a:endParaRPr lang="es-ES" sz="6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747066" y="748146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25212"/>
          <a:stretch/>
        </p:blipFill>
        <p:spPr>
          <a:xfrm rot="5400000">
            <a:off x="7315712" y="883743"/>
            <a:ext cx="2116641" cy="258317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937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89956" y="534708"/>
            <a:ext cx="8568343" cy="5816977"/>
          </a:xfrm>
          <a:prstGeom prst="rect">
            <a:avLst/>
          </a:prstGeom>
          <a:solidFill>
            <a:srgbClr val="FFFF00">
              <a:alpha val="20000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s-ES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RESISTENCIAS – DIFICULTADES: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Pactar no es una opción, urge, cuestión de supervivencia…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Diálogo, escucha activa y humilde…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Nadie es superior… comprender, acoger la diversidad…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Ponerse en el lugar del otro…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Evitar el miedo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   …  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800" b="1" dirty="0" smtClean="0">
                <a:solidFill>
                  <a:srgbClr val="92D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Educar el ser, no tanto el saber.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Educar el corazón y el compromiso, no sólo la mente…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Colaboración y participación activa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Educar en valores, virtudes…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Reforzar la dimensión comunitaria de la escuela…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Abierta a la vida…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Humanizar el aula… dar importancia al espacio…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Colaboración ENTRE escuelas…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Comunicar e intercambiar las mejores prácticas…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Docentes competentes y apasionados… maestros de vida y cariñosos…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65265" y="108700"/>
            <a:ext cx="85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Escuchando a PERSONAS del mundo</a:t>
            </a:r>
            <a:endParaRPr lang="es-ES" sz="32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370022" y="6376624"/>
            <a:ext cx="388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65000"/>
                  </a:schemeClr>
                </a:solidFill>
              </a:rPr>
              <a:t>94 personas de 25 países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817725" y="956549"/>
            <a:ext cx="881149" cy="882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8734597" y="822960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5</a:t>
            </a:r>
            <a:endParaRPr lang="es-ES" sz="6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780317" y="1571106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5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74074" y="216766"/>
            <a:ext cx="8786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Escuchando a SUPERIORES/AS GENERALES</a:t>
            </a:r>
            <a:endParaRPr lang="es-ES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98764" y="606829"/>
            <a:ext cx="8809413" cy="5752551"/>
          </a:xfrm>
          <a:prstGeom prst="rect">
            <a:avLst/>
          </a:prstGeom>
          <a:solidFill>
            <a:srgbClr val="FF0000">
              <a:alpha val="24000"/>
            </a:srgb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Poner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PERSONA EN EL CENTRO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Hacia una escuela de “</a:t>
            </a:r>
            <a:r>
              <a:rPr lang="es-ES" b="1" i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COMPLETO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Una escuela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ABIERTA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que escucha y acoge… “</a:t>
            </a:r>
            <a:r>
              <a:rPr lang="es-ES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cultura de encuentro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INTEGRAL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corazón, cabeza y manos…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REDEFINIR EL MODELO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 persona y de sociedad.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ADAPTACIÓN Y FLEXIBILIDAD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Comprometida en la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 las personas y sus entornos…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Educación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FRATERNA, SOLIDARIA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CUIDADO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de las personas y de la “casa común”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TRABAJAR JUNTOS: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Intercongregacionalmente…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Aumentar el conocimiento mutuo y la interacción…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Colaborar, compartir, realizar proyectos juntos…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354685" y="651016"/>
            <a:ext cx="20283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marianistas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salesianos/as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jesuitas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concepcionistas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maristas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nazaret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escolapios/as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teresianas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salesianas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adoratrices guadalupanas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hijas de jesús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cristo rey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la salle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divina pastora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franciscanas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san giuseppe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c</a:t>
            </a:r>
            <a:r>
              <a:rPr lang="es-ES" b="1" dirty="0" smtClean="0">
                <a:solidFill>
                  <a:schemeClr val="bg1"/>
                </a:solidFill>
              </a:rPr>
              <a:t>laretianos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dehonianos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…   …   …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494712" y="6403559"/>
            <a:ext cx="388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65000"/>
                  </a:schemeClr>
                </a:solidFill>
              </a:rPr>
              <a:t>25 Superiores/as Generales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3640" y="5312417"/>
            <a:ext cx="881149" cy="882074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176232" y="5178828"/>
            <a:ext cx="1001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  <a:endParaRPr lang="es-ES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6232" y="5926974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72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93124" y="692646"/>
            <a:ext cx="8574578" cy="5932393"/>
          </a:xfrm>
          <a:prstGeom prst="rect">
            <a:avLst/>
          </a:prstGeom>
          <a:solidFill>
            <a:srgbClr val="0070C0">
              <a:alpha val="72000"/>
            </a:srgbClr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Poner a la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 EN EL CENTRO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Recuperar el enfoque humanista de la educación…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HUMANIZAR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Educación integral, de calidad, equitativa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 para TODOS…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Cooperación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frente a individualismo.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Repensar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currículo, métodos, organización, roles, espacio…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Importancia de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artes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Integrar educación formal, no-formal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la escuela “salga a la vida”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y la “vida entre en” la escuela.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Creación y fortalecimiento de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redes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Trabajar juntos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compartir… influir en la sociedad…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Docentes: 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desarrollo humano, profesional espiritual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Liderazgo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pedagógico, de gestión, moral y espiritual.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C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Pasión por los últimos…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s-ES" sz="200" b="1" dirty="0" smtClean="0">
              <a:solidFill>
                <a:srgbClr val="FFC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72593" y="266638"/>
            <a:ext cx="858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Escuchando a 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EXPERTOS </a:t>
            </a:r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MUNDIALES (I)</a:t>
            </a:r>
            <a:endParaRPr lang="es-ES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845147" y="851413"/>
            <a:ext cx="20283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agustín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dosil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alejandro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tiana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andrés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govela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ángel astorgano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armin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luistro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augusto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ibáñez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begoña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ibarrola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carina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rossa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carlos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gómez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carmen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pellicer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daniel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stigliano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dave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harris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diego barroso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flavio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pajer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francesco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tonucci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javier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alonso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javier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cortés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josé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fernández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isauro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blanco</a:t>
            </a: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juan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josé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vergara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kiran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bir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sethi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mar romera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91441" y="407907"/>
            <a:ext cx="881149" cy="882074"/>
          </a:xfrm>
          <a:prstGeom prst="rect">
            <a:avLst/>
          </a:prstGeom>
          <a:solidFill>
            <a:srgbClr val="0070C0">
              <a:alpha val="57000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8313" y="283800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7</a:t>
            </a:r>
            <a:endParaRPr lang="es-ES" sz="6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4033" y="1022464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CAPÍTULO</a:t>
            </a:r>
            <a:endParaRPr lang="es-ES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65758" y="773786"/>
            <a:ext cx="9235440" cy="47954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495656" y="952626"/>
            <a:ext cx="900299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CC66FF"/>
                </a:solidFill>
                <a:latin typeface="Arial Black" panose="020B0A04020102020204" pitchFamily="34" charset="0"/>
              </a:rPr>
              <a:t>Oportunidad</a:t>
            </a:r>
            <a:r>
              <a:rPr lang="es-ES" sz="3600" dirty="0" smtClean="0">
                <a:latin typeface="Arial Black" panose="020B0A04020102020204" pitchFamily="34" charset="0"/>
              </a:rPr>
              <a:t> </a:t>
            </a:r>
            <a:r>
              <a:rPr lang="es-ES" sz="3200" b="1" dirty="0" smtClean="0"/>
              <a:t>para…</a:t>
            </a:r>
            <a:endParaRPr lang="es-ES" b="1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3600" b="1" dirty="0" smtClean="0"/>
              <a:t>Renovar…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3600" b="1" dirty="0" smtClean="0"/>
              <a:t>Replantear…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3600" b="1" dirty="0" smtClean="0"/>
              <a:t>Reimaginar…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3600" b="1" dirty="0" smtClean="0"/>
              <a:t>Reconstruir…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La </a:t>
            </a:r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</a:rPr>
              <a:t>EDUCACIÓN</a:t>
            </a: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, la escuela…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EL</a:t>
            </a:r>
            <a:r>
              <a:rPr lang="es-ES" sz="2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</a:rPr>
              <a:t>SERVICIO</a:t>
            </a:r>
            <a:r>
              <a:rPr lang="es-ES" sz="2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que prestamos en cada </a:t>
            </a:r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</a:rPr>
              <a:t>AULA</a:t>
            </a: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… a cada </a:t>
            </a:r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</a:rPr>
              <a:t>PERSONA</a:t>
            </a:r>
            <a:r>
              <a:rPr lang="es-ES" sz="2800" b="1" dirty="0" smtClean="0">
                <a:solidFill>
                  <a:schemeClr val="bg1">
                    <a:lumMod val="75000"/>
                  </a:schemeClr>
                </a:solidFill>
              </a:rPr>
              <a:t> (niño, joven, adulto).</a:t>
            </a:r>
            <a:endParaRPr lang="es-ES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411" y="481534"/>
            <a:ext cx="3075015" cy="2306262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0" y="5845322"/>
            <a:ext cx="9906000" cy="70788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“Necesitamos un </a:t>
            </a:r>
            <a:r>
              <a:rPr lang="es-ES" sz="2000" b="1" dirty="0" smtClean="0">
                <a:solidFill>
                  <a:srgbClr val="FFFF00"/>
                </a:solidFill>
              </a:rPr>
              <a:t>nuevo compromiso </a:t>
            </a:r>
            <a:r>
              <a:rPr lang="es-ES" sz="2800" b="1" dirty="0" smtClean="0">
                <a:solidFill>
                  <a:srgbClr val="FF0000"/>
                </a:solidFill>
              </a:rPr>
              <a:t>de la sociedad entera </a:t>
            </a:r>
            <a:r>
              <a:rPr lang="es-ES" sz="2000" b="1" dirty="0" smtClean="0">
                <a:solidFill>
                  <a:schemeClr val="bg1"/>
                </a:solidFill>
              </a:rPr>
              <a:t>a favor de la educación”</a:t>
            </a:r>
          </a:p>
          <a:p>
            <a:pPr algn="r"/>
            <a:r>
              <a:rPr lang="es-ES" sz="1200" b="1" dirty="0" smtClean="0">
                <a:solidFill>
                  <a:schemeClr val="bg1">
                    <a:lumMod val="85000"/>
                  </a:schemeClr>
                </a:solidFill>
              </a:rPr>
              <a:t>Audrey Azoulay</a:t>
            </a:r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</a:rPr>
              <a:t>, Directora General de la UNESCO, 15 octubre de 2020</a:t>
            </a:r>
            <a:endParaRPr lang="es-ES" sz="11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1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2589" y="833966"/>
            <a:ext cx="8568343" cy="4524315"/>
          </a:xfrm>
          <a:prstGeom prst="rect">
            <a:avLst/>
          </a:prstGeom>
          <a:solidFill>
            <a:srgbClr val="0070C0">
              <a:alpha val="73000"/>
            </a:srgbClr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Mejorar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FORMACIÓN DE LOS FORMADORES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Empatía,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FRATERNIDAD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solidaridad, cuidado del entorno…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Iniciativas válidas: </a:t>
            </a:r>
            <a:r>
              <a:rPr lang="es-ES" sz="12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Nazaret Global </a:t>
            </a:r>
            <a:r>
              <a:rPr lang="es-ES" sz="1200" b="1" i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s-ES" sz="12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/ Design for Change</a:t>
            </a:r>
            <a:r>
              <a:rPr lang="es-ES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/ Aprendizaje servicio…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Pacto = alianza para el bien común = negociación…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Construir e instaurar la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CIUDADANÍA GLOBAL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 educación no se agota en la escuela… </a:t>
            </a:r>
            <a:r>
              <a:rPr lang="es-ES" sz="15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reforzar la educación no-formal…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Formar corazones llenos de </a:t>
            </a: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COMPASIÓN ACTIVA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COMPROMISO ECO-SOCIAL</a:t>
            </a:r>
            <a:r>
              <a:rPr lang="es-E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OIEC núcleo articulado de la red de redes…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s-ES" b="1" dirty="0" smtClean="0">
              <a:solidFill>
                <a:srgbClr val="FFFF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47898" y="407958"/>
            <a:ext cx="8769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Escuchando a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EXPERTOS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MUNDIALES (II)</a:t>
            </a:r>
            <a:endParaRPr lang="es-ES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4680065" y="2543695"/>
            <a:ext cx="91440" cy="2161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5652655" y="5414957"/>
            <a:ext cx="388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65000"/>
                  </a:schemeClr>
                </a:solidFill>
              </a:rPr>
              <a:t>37 expertos internacionales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5491" y="1132536"/>
            <a:ext cx="21363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marc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prensky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lvl="0"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nieves tapia</a:t>
            </a: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mariano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fernández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mónica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cantón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montserrat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del pozo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olivier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duval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prakash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nair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rafael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díaz-salazar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richard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gerver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robert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swartz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rosa izquierdo</a:t>
            </a: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stephen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harris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vicky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colbert</a:t>
            </a:r>
            <a:endParaRPr lang="es-ES" sz="1600" b="1" i="1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walter guillén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wellington</a:t>
            </a:r>
            <a:r>
              <a:rPr lang="es-ES" sz="16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de </a:t>
            </a:r>
            <a:r>
              <a:rPr lang="es-ES" sz="1600" b="1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oliveira</a:t>
            </a:r>
            <a:endParaRPr lang="es-ES" sz="1600" b="1" i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sladan a octubre la firma del &quot;Pacto Educativo Global&quot;, promovido por el  Papa - AICA.or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8" r="3753"/>
          <a:stretch/>
        </p:blipFill>
        <p:spPr bwMode="auto">
          <a:xfrm>
            <a:off x="510996" y="778000"/>
            <a:ext cx="1932946" cy="14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535382" y="778000"/>
            <a:ext cx="6018414" cy="144655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LA </a:t>
            </a:r>
            <a:r>
              <a:rPr lang="es-ES" sz="4400" b="1" dirty="0" smtClean="0">
                <a:latin typeface="Arial Black" panose="020B0A04020102020204" pitchFamily="34" charset="0"/>
              </a:rPr>
              <a:t>ALDEA GLOBAL </a:t>
            </a:r>
          </a:p>
          <a:p>
            <a:r>
              <a:rPr lang="es-ES" sz="4400" b="1" dirty="0" smtClean="0"/>
              <a:t>DE LA EDUCACIÓN</a:t>
            </a:r>
            <a:endParaRPr lang="es-ES" sz="44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448887" y="2452247"/>
            <a:ext cx="8902931" cy="3816429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 Black" panose="020B0A04020102020204" pitchFamily="34" charset="0"/>
              </a:rPr>
              <a:t>Proyectos o programas </a:t>
            </a:r>
            <a:r>
              <a:rPr lang="es-ES" dirty="0" smtClean="0"/>
              <a:t>que evidencian que otra educación es posible…</a:t>
            </a:r>
            <a:endParaRPr lang="es-ES" sz="2400" dirty="0" smtClean="0"/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400" b="1" dirty="0" smtClean="0"/>
              <a:t>Nos inspiran y enriquecen…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400" b="1" dirty="0" smtClean="0"/>
              <a:t>Iluminan la búsqueda…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Agrupados en </a:t>
            </a:r>
            <a:r>
              <a:rPr lang="es-ES" sz="3200" b="1" dirty="0" smtClean="0">
                <a:latin typeface="Arial Black" panose="020B0A04020102020204" pitchFamily="34" charset="0"/>
              </a:rPr>
              <a:t>4</a:t>
            </a:r>
            <a:r>
              <a:rPr lang="es-ES" sz="2400" b="1" dirty="0" smtClean="0"/>
              <a:t> áreas.</a:t>
            </a:r>
          </a:p>
          <a:p>
            <a:pPr marL="1714500" lvl="3" indent="-342900">
              <a:buFont typeface="+mj-lt"/>
              <a:buAutoNum type="arabicPeriod"/>
            </a:pPr>
            <a:r>
              <a:rPr lang="es-ES" sz="3200" b="1" dirty="0" smtClean="0">
                <a:solidFill>
                  <a:srgbClr val="FFC000"/>
                </a:solidFill>
              </a:rPr>
              <a:t>Derecho a la educación</a:t>
            </a:r>
          </a:p>
          <a:p>
            <a:pPr marL="1714500" lvl="3" indent="-342900">
              <a:buFont typeface="+mj-lt"/>
              <a:buAutoNum type="arabicPeriod"/>
            </a:pPr>
            <a:r>
              <a:rPr lang="es-ES" sz="3200" b="1" dirty="0" smtClean="0">
                <a:solidFill>
                  <a:srgbClr val="FFC000"/>
                </a:solidFill>
              </a:rPr>
              <a:t>Educación para la paz</a:t>
            </a:r>
          </a:p>
          <a:p>
            <a:pPr marL="1714500" lvl="3" indent="-342900">
              <a:buFont typeface="+mj-lt"/>
              <a:buAutoNum type="arabicPeriod"/>
            </a:pPr>
            <a:r>
              <a:rPr lang="es-ES" sz="3200" b="1" dirty="0" smtClean="0">
                <a:solidFill>
                  <a:srgbClr val="FFC000"/>
                </a:solidFill>
              </a:rPr>
              <a:t>Solidaridad</a:t>
            </a:r>
          </a:p>
          <a:p>
            <a:pPr marL="1714500" lvl="3" indent="-342900">
              <a:buFont typeface="+mj-lt"/>
              <a:buAutoNum type="arabicPeriod"/>
            </a:pPr>
            <a:r>
              <a:rPr lang="es-ES" sz="3200" b="1" dirty="0" smtClean="0">
                <a:solidFill>
                  <a:srgbClr val="FFC000"/>
                </a:solidFill>
              </a:rPr>
              <a:t>Ecología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561" y="3491339"/>
            <a:ext cx="2966067" cy="222455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CuadroTexto 6"/>
          <p:cNvSpPr txBox="1"/>
          <p:nvPr/>
        </p:nvSpPr>
        <p:spPr>
          <a:xfrm>
            <a:off x="5544589" y="6311707"/>
            <a:ext cx="388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65000"/>
                  </a:schemeClr>
                </a:solidFill>
              </a:rPr>
              <a:t>65 Proyectos o programas</a:t>
            </a:r>
            <a:endParaRPr lang="es-ES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710352" y="1045886"/>
            <a:ext cx="881149" cy="8820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8627224" y="912297"/>
            <a:ext cx="1047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8</a:t>
            </a:r>
            <a:endParaRPr lang="es-ES" sz="6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672944" y="1660443"/>
            <a:ext cx="955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CAPÍTULO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3874690" y="5711790"/>
            <a:ext cx="542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ja.ojeda@lasallecampus.es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38063" y="4003560"/>
            <a:ext cx="9166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2" b="43271"/>
          <a:stretch/>
        </p:blipFill>
        <p:spPr>
          <a:xfrm>
            <a:off x="4921135" y="499322"/>
            <a:ext cx="4300451" cy="3601302"/>
          </a:xfrm>
          <a:prstGeom prst="rect">
            <a:avLst/>
          </a:prstGeom>
          <a:ln w="19050">
            <a:solidFill>
              <a:srgbClr val="70AD47">
                <a:lumMod val="75000"/>
              </a:srgbClr>
            </a:solidFill>
          </a:ln>
        </p:spPr>
      </p:pic>
      <p:grpSp>
        <p:nvGrpSpPr>
          <p:cNvPr id="5" name="1 Grupo"/>
          <p:cNvGrpSpPr>
            <a:grpSpLocks/>
          </p:cNvGrpSpPr>
          <p:nvPr/>
        </p:nvGrpSpPr>
        <p:grpSpPr>
          <a:xfrm>
            <a:off x="382458" y="2640649"/>
            <a:ext cx="4256057" cy="1691343"/>
            <a:chOff x="0" y="0"/>
            <a:chExt cx="9380661" cy="37119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40"/>
            <a:stretch/>
          </p:blipFill>
          <p:spPr bwMode="auto">
            <a:xfrm>
              <a:off x="2494291" y="0"/>
              <a:ext cx="6886370" cy="3694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1512"/>
              <a:ext cx="3076549" cy="3070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2" descr="UISG – Comisión de la Federación Internacional Fe y Alegría en Roma – VD 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35" y="450266"/>
            <a:ext cx="1785391" cy="119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eclaración previa sobre Protección de menore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6" t="23094" r="4697" b="13509"/>
          <a:stretch/>
        </p:blipFill>
        <p:spPr bwMode="auto">
          <a:xfrm>
            <a:off x="526752" y="1847871"/>
            <a:ext cx="1880074" cy="94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8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2"/>
          <a:stretch/>
        </p:blipFill>
        <p:spPr>
          <a:xfrm>
            <a:off x="583915" y="1618237"/>
            <a:ext cx="3487813" cy="4710623"/>
          </a:xfrm>
          <a:prstGeom prst="rect">
            <a:avLst/>
          </a:prstGeom>
          <a:ln w="19050">
            <a:noFill/>
          </a:ln>
        </p:spPr>
      </p:pic>
      <p:sp>
        <p:nvSpPr>
          <p:cNvPr id="3" name="Rectángulo 2"/>
          <p:cNvSpPr/>
          <p:nvPr/>
        </p:nvSpPr>
        <p:spPr>
          <a:xfrm>
            <a:off x="583914" y="1618237"/>
            <a:ext cx="8742498" cy="4710623"/>
          </a:xfrm>
          <a:prstGeom prst="rect">
            <a:avLst/>
          </a:prstGeom>
          <a:solidFill>
            <a:schemeClr val="accent6">
              <a:lumMod val="5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4554908" y="1864925"/>
            <a:ext cx="469164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UN LIBRO:</a:t>
            </a:r>
          </a:p>
          <a:p>
            <a:endParaRPr lang="es-ES" sz="7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chemeClr val="bg1"/>
                </a:solidFill>
              </a:rPr>
              <a:t>Incompleto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chemeClr val="bg1"/>
                </a:solidFill>
              </a:rPr>
              <a:t>Construido entre muchos:</a:t>
            </a:r>
          </a:p>
          <a:p>
            <a:pPr lvl="2"/>
            <a:r>
              <a:rPr lang="es-ES" sz="1600" b="1" dirty="0" smtClean="0">
                <a:solidFill>
                  <a:schemeClr val="bg1">
                    <a:lumMod val="75000"/>
                  </a:schemeClr>
                </a:solidFill>
              </a:rPr>
              <a:t>De </a:t>
            </a:r>
            <a:r>
              <a:rPr lang="es-ES" sz="1600" b="1" dirty="0">
                <a:solidFill>
                  <a:schemeClr val="bg1">
                    <a:lumMod val="75000"/>
                  </a:schemeClr>
                </a:solidFill>
              </a:rPr>
              <a:t>marzo a junio de 2020</a:t>
            </a:r>
          </a:p>
          <a:p>
            <a:pPr lvl="2"/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+ </a:t>
            </a:r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220 personas</a:t>
            </a:r>
          </a:p>
          <a:p>
            <a:pPr lvl="2"/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+ 45 países</a:t>
            </a:r>
          </a:p>
          <a:p>
            <a:pPr lvl="2"/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+ 65 Proyectos- 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programas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chemeClr val="bg1"/>
                </a:solidFill>
              </a:rPr>
              <a:t>A completar entre todos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280067" y="4840882"/>
            <a:ext cx="4838007" cy="12926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para inspirar, interpelar y contagiar…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para reflexionar solo, con otros… y BUSCAR JUNTOS…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para aportar más y nuevas luces…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para identificar y contextualizar las mejores luces…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que </a:t>
            </a:r>
            <a:r>
              <a:rPr lang="es-ES" sz="1300" b="1" i="1" dirty="0" smtClean="0">
                <a:solidFill>
                  <a:srgbClr val="FF0000"/>
                </a:solidFill>
              </a:rPr>
              <a:t>NOS EMPUJA A LA ACCIÓN…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300" b="1" i="1" dirty="0" smtClean="0"/>
              <a:t>Un libro </a:t>
            </a:r>
            <a:r>
              <a:rPr lang="es-ES" sz="1300" b="1" i="1" dirty="0" smtClean="0">
                <a:solidFill>
                  <a:srgbClr val="FF0000"/>
                </a:solidFill>
              </a:rPr>
              <a:t>para actuar y en función de ello, corregir el rumbo…</a:t>
            </a:r>
            <a:endParaRPr lang="es-ES" sz="1300" b="1" i="1" dirty="0">
              <a:solidFill>
                <a:srgbClr val="FF0000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4071728" y="1618237"/>
            <a:ext cx="0" cy="471062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1 Grupo"/>
          <p:cNvGrpSpPr>
            <a:grpSpLocks/>
          </p:cNvGrpSpPr>
          <p:nvPr/>
        </p:nvGrpSpPr>
        <p:grpSpPr>
          <a:xfrm>
            <a:off x="6215743" y="167310"/>
            <a:ext cx="3110669" cy="1255611"/>
            <a:chOff x="0" y="0"/>
            <a:chExt cx="9380661" cy="371191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40"/>
            <a:stretch/>
          </p:blipFill>
          <p:spPr bwMode="auto">
            <a:xfrm>
              <a:off x="2494291" y="0"/>
              <a:ext cx="6886370" cy="3694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1512"/>
              <a:ext cx="3076549" cy="3070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38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 rot="1311136">
            <a:off x="8001413" y="3955768"/>
            <a:ext cx="2027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LUCES</a:t>
            </a:r>
          </a:p>
          <a:p>
            <a:pPr algn="ctr"/>
            <a:r>
              <a:rPr lang="es-ES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PARA EL</a:t>
            </a:r>
          </a:p>
          <a:p>
            <a:pPr algn="ctr"/>
            <a:r>
              <a:rPr lang="es-ES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CAMINO</a:t>
            </a:r>
            <a:endParaRPr lang="es-ES" sz="16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 rot="1339386">
            <a:off x="7658633" y="2326029"/>
            <a:ext cx="202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CONVOCATORIA</a:t>
            </a:r>
            <a:endParaRPr lang="es-ES" sz="16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2"/>
          <a:stretch/>
        </p:blipFill>
        <p:spPr>
          <a:xfrm>
            <a:off x="281592" y="833965"/>
            <a:ext cx="3857106" cy="5740033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4205546" y="407958"/>
            <a:ext cx="3516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INDICE</a:t>
            </a:r>
            <a:endParaRPr lang="es-ES" sz="32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272741" y="2011679"/>
            <a:ext cx="5403273" cy="1778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4272741" y="3865418"/>
            <a:ext cx="5403273" cy="16292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4272741" y="5569527"/>
            <a:ext cx="5403273" cy="351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4339243" y="833966"/>
            <a:ext cx="5201689" cy="5740033"/>
          </a:xfrm>
          <a:prstGeom prst="rect">
            <a:avLst/>
          </a:prstGeom>
          <a:solidFill>
            <a:schemeClr val="accent6">
              <a:lumMod val="20000"/>
              <a:lumOff val="80000"/>
              <a:alpha val="51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1"/>
            <a:endParaRPr lang="es-ES" sz="120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ES" sz="1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Prólogo 1. </a:t>
            </a:r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Cardenal Óscar Rodríguez de Maradiaga</a:t>
            </a:r>
          </a:p>
          <a:p>
            <a:pPr lvl="1"/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ES" sz="1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Prólogo 2. </a:t>
            </a:r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Philippe Richard</a:t>
            </a:r>
          </a:p>
          <a:p>
            <a:pPr lvl="1"/>
            <a:endParaRPr lang="es-ES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Introducción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1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Juan Antonio Ojeda Ortiz</a:t>
            </a:r>
          </a:p>
          <a:p>
            <a:endParaRPr lang="es-E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Presentación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Pacto Educativo Global. </a:t>
            </a:r>
            <a:r>
              <a:rPr lang="es-ES" sz="11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Angelo Vicenzo Zani</a:t>
            </a:r>
          </a:p>
          <a:p>
            <a:endParaRPr lang="es-E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Convocatoria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Pacto Educativo Global. </a:t>
            </a:r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Papa Francisco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Instrumento laboris 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Pacto Global Educativo, </a:t>
            </a:r>
            <a:r>
              <a:rPr lang="es-ES" sz="12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guías </a:t>
            </a:r>
            <a:r>
              <a:rPr lang="es-ES" sz="12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la reflexión y el debate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1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Herminio Otero y Juan Antonio Ojeda </a:t>
            </a:r>
          </a:p>
          <a:p>
            <a:endParaRPr lang="es-ES" sz="11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Escuchando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los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niños y jóvenes 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mundo…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Escuchando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 del mundo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Escuchando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los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Superiores o Superioras Generales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Escuchando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los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Expertos mundiales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Visitando y construyendo </a:t>
            </a:r>
            <a:r>
              <a:rPr lang="es-ES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Aldea de la Educación</a:t>
            </a:r>
            <a:r>
              <a:rPr lang="es-E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ES" sz="14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Índice analítico por capítulos.</a:t>
            </a:r>
            <a:endParaRPr lang="es-E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2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947651" y="358085"/>
            <a:ext cx="822960" cy="62322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2801390" y="358085"/>
            <a:ext cx="6608618" cy="5847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PRÓLOGO I </a:t>
            </a:r>
            <a:r>
              <a:rPr lang="es-ES" dirty="0" smtClean="0">
                <a:solidFill>
                  <a:srgbClr val="C00000"/>
                </a:solidFill>
              </a:rPr>
              <a:t> (</a:t>
            </a:r>
            <a:r>
              <a:rPr lang="es-ES" i="1" dirty="0" smtClean="0">
                <a:solidFill>
                  <a:srgbClr val="C00000"/>
                </a:solidFill>
              </a:rPr>
              <a:t>Cardenal Óscar Rodríguez Maradiaga</a:t>
            </a:r>
            <a:r>
              <a:rPr lang="es-ES" dirty="0" smtClean="0">
                <a:solidFill>
                  <a:srgbClr val="C00000"/>
                </a:solidFill>
              </a:rPr>
              <a:t>)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723" r="12692"/>
          <a:stretch/>
        </p:blipFill>
        <p:spPr>
          <a:xfrm>
            <a:off x="208984" y="1088314"/>
            <a:ext cx="2451089" cy="240302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2793078" y="1034935"/>
            <a:ext cx="6616930" cy="5616922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El libro es un lugar de encuentro, un ágora…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Un espacio de diálogo y búsqueda común… para construir juntos.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Aceptar los aportes diversos de sociedades plurales.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El pacto: no impone… ofrece caminos, detalla metas compartidas y universalizadoras…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Reinventar la educación… con el concurso de todos.</a:t>
            </a:r>
          </a:p>
          <a:p>
            <a:pPr lvl="4" algn="r">
              <a:spcBef>
                <a:spcPts val="600"/>
              </a:spcBef>
            </a:pPr>
            <a:r>
              <a:rPr lang="es-ES" i="1" dirty="0" smtClean="0">
                <a:solidFill>
                  <a:schemeClr val="bg1"/>
                </a:solidFill>
              </a:rPr>
              <a:t>“Difundir un nuevo modelo de ser humano, de vida, de sociedad, mejorando las relaciones con las personas y el medioambiente…” </a:t>
            </a:r>
            <a:r>
              <a:rPr lang="es-ES" sz="1200" dirty="0" smtClean="0">
                <a:solidFill>
                  <a:schemeClr val="bg1"/>
                </a:solidFill>
              </a:rPr>
              <a:t>(LS, 251)</a:t>
            </a:r>
            <a:endParaRPr lang="es-ES" dirty="0" smtClean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Nos urge aterrizar y actuar…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Necesitamos “educadores con alma” </a:t>
            </a:r>
            <a:r>
              <a:rPr lang="es-ES" sz="1200" dirty="0" smtClean="0">
                <a:solidFill>
                  <a:schemeClr val="bg1"/>
                </a:solidFill>
              </a:rPr>
              <a:t>(EG, 273)</a:t>
            </a:r>
            <a:endParaRPr lang="es-ES" sz="1400" dirty="0" smtClean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La escuela es: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Lugar de aprendizaje… </a:t>
            </a:r>
            <a:r>
              <a:rPr lang="es-ES" sz="1600" dirty="0" smtClean="0">
                <a:solidFill>
                  <a:schemeClr val="bg1"/>
                </a:solidFill>
              </a:rPr>
              <a:t>experiencia de vida…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Lugar de relación…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…   …   …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0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130530" y="773722"/>
            <a:ext cx="490451" cy="581637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2718263" y="773722"/>
            <a:ext cx="6941126" cy="52322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PRÓLOGO II </a:t>
            </a:r>
            <a:r>
              <a:rPr lang="es-ES" sz="1600" dirty="0" smtClean="0">
                <a:solidFill>
                  <a:srgbClr val="7030A0"/>
                </a:solidFill>
              </a:rPr>
              <a:t> (</a:t>
            </a:r>
            <a:r>
              <a:rPr lang="es-ES" sz="1600" i="1" dirty="0" smtClean="0">
                <a:solidFill>
                  <a:srgbClr val="7030A0"/>
                </a:solidFill>
              </a:rPr>
              <a:t>Philippe Richard, Secretario General OIEC</a:t>
            </a:r>
            <a:r>
              <a:rPr lang="es-ES" sz="1600" dirty="0" smtClean="0">
                <a:solidFill>
                  <a:srgbClr val="7030A0"/>
                </a:solidFill>
              </a:rPr>
              <a:t>)</a:t>
            </a:r>
            <a:endParaRPr lang="es-ES" sz="1600" dirty="0">
              <a:solidFill>
                <a:srgbClr val="7030A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718263" y="1342506"/>
            <a:ext cx="6941126" cy="5509200"/>
          </a:xfrm>
          <a:prstGeom prst="rect">
            <a:avLst/>
          </a:prstGeom>
          <a:solidFill>
            <a:srgbClr val="7030A0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" sz="1200" b="1" dirty="0" smtClean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El Pacto: </a:t>
            </a:r>
          </a:p>
          <a:p>
            <a:pPr lvl="1" algn="just">
              <a:spcBef>
                <a:spcPts val="600"/>
              </a:spcBef>
            </a:pPr>
            <a:r>
              <a:rPr lang="es-ES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Es un compromiso solemne de </a:t>
            </a:r>
            <a:r>
              <a:rPr lang="es-ES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trabajar juntos y por asociación.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JUNTOS… </a:t>
            </a:r>
            <a:r>
              <a:rPr lang="es-ES" sz="2000" b="1" dirty="0" smtClean="0">
                <a:solidFill>
                  <a:schemeClr val="bg1"/>
                </a:solidFill>
              </a:rPr>
              <a:t>queda mucho por hacer. Incluso nuestra organización… conocemos fracturas reales: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Europa y América no se conocen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Asia permanece aislada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África y las subregiones están </a:t>
            </a:r>
            <a:r>
              <a:rPr lang="es-ES" dirty="0" err="1" smtClean="0">
                <a:solidFill>
                  <a:schemeClr val="bg1"/>
                </a:solidFill>
              </a:rPr>
              <a:t>demasido</a:t>
            </a:r>
            <a:r>
              <a:rPr lang="es-ES" dirty="0" smtClean="0">
                <a:solidFill>
                  <a:schemeClr val="bg1"/>
                </a:solidFill>
              </a:rPr>
              <a:t> cerradas entre sí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El Papa nos pide algo más exigente aún… </a:t>
            </a:r>
            <a:r>
              <a:rPr lang="es-ES" sz="2000" b="1" dirty="0" smtClean="0">
                <a:solidFill>
                  <a:srgbClr val="FF0000"/>
                </a:solidFill>
              </a:rPr>
              <a:t>salir de nosotros mismos y de nuestras fronteras…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FFFF00"/>
                </a:solidFill>
              </a:rPr>
              <a:t>EN ASOCIACIÓN: </a:t>
            </a:r>
          </a:p>
          <a:p>
            <a:pPr lvl="2" algn="just">
              <a:spcBef>
                <a:spcPts val="600"/>
              </a:spcBef>
            </a:pPr>
            <a:r>
              <a:rPr lang="es-ES" sz="2000" b="1" i="1" dirty="0" smtClean="0">
                <a:solidFill>
                  <a:schemeClr val="bg1"/>
                </a:solidFill>
              </a:rPr>
              <a:t>asociar al máximo de personas y organizaciones…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chemeClr val="bg1"/>
                </a:solidFill>
              </a:rPr>
              <a:t>Trabajando juntos descubriremos lo mucho que nos une y serviremos más y mejor…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2000" b="1" i="1" dirty="0" smtClean="0">
                <a:solidFill>
                  <a:srgbClr val="FFC000"/>
                </a:solidFill>
              </a:rPr>
              <a:t>¡Demos al mundo la esperanza que necesita!</a:t>
            </a:r>
          </a:p>
          <a:p>
            <a:pPr algn="just"/>
            <a:endParaRPr lang="es-ES" sz="1100" b="1" dirty="0" smtClean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t="12364" r="73894" b="34909"/>
          <a:stretch/>
        </p:blipFill>
        <p:spPr>
          <a:xfrm>
            <a:off x="324196" y="1384071"/>
            <a:ext cx="2103120" cy="361603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5912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81890" y="2977217"/>
            <a:ext cx="917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INVOLUCRAR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COMUNIDAD EDUCATIVA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82137" y="1405091"/>
            <a:ext cx="612371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educación de, con y para </a:t>
            </a:r>
            <a:r>
              <a:rPr kumimoji="0" lang="es-ES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todos… </a:t>
            </a:r>
            <a:endParaRPr kumimoji="0" lang="es-ES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847" y="573578"/>
            <a:ext cx="2914996" cy="218624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2385752" y="3808731"/>
            <a:ext cx="7007630" cy="27084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Niños/jóvenes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Docentes y otros agentes educativos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Familias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Personas del contexto social…</a:t>
            </a:r>
          </a:p>
          <a:p>
            <a:pPr marL="2114550" marR="0" lvl="4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Reuniones por separado o mixtas: </a:t>
            </a:r>
          </a:p>
          <a:p>
            <a:pPr lvl="5">
              <a:spcAft>
                <a:spcPts val="600"/>
              </a:spcAft>
              <a:defRPr/>
            </a:pPr>
            <a:r>
              <a:rPr kumimoji="0" lang="es-ES" sz="14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(Profesores-</a:t>
            </a:r>
            <a:r>
              <a:rPr kumimoji="0" lang="es-ES" sz="1400" i="1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alumnos; Profesores-alumnos-familias; etc.)</a:t>
            </a:r>
            <a:endParaRPr kumimoji="0" lang="es-ES" sz="1400" i="1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81890" y="4053750"/>
            <a:ext cx="1363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a)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81890" y="3151790"/>
            <a:ext cx="917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INVOLUCRAR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también a …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82137" y="1405091"/>
            <a:ext cx="612371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educación de, con y para </a:t>
            </a:r>
            <a:r>
              <a:rPr kumimoji="0" lang="es-ES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todos… </a:t>
            </a:r>
            <a:endParaRPr kumimoji="0" lang="es-ES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847" y="573578"/>
            <a:ext cx="2914996" cy="218624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2385752" y="3983304"/>
            <a:ext cx="6542117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Otras escuelas propias…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Otras escuelas católicas…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Escuelas católicas y no…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b="1" dirty="0" smtClean="0">
                <a:solidFill>
                  <a:prstClr val="black"/>
                </a:solidFill>
                <a:latin typeface="Calibri" panose="020F0502020204030204"/>
              </a:rPr>
              <a:t>Otros agentes y organismos…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Deportistas, empresarios, empleados,…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81890" y="4228323"/>
            <a:ext cx="1363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b)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6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7" y="1961804"/>
            <a:ext cx="2674850" cy="304245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148051" y="1829504"/>
            <a:ext cx="5277197" cy="3662541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Cada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escuela católica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debería </a:t>
            </a: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invitar a 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nivel local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municipalidad,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centros educativos,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asociaciones, sindicatos,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partidos,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etc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es-ES" sz="2200" b="1" i="0" u="none" strike="noStrike" kern="1200" cap="none" spc="0" normalizeH="0" baseline="0" noProof="0" dirty="0" smtClean="0">
              <a:ln>
                <a:noFill/>
              </a:ln>
              <a:solidFill>
                <a:srgbClr val="2F2F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cada localidad debería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reproducirse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pacto a escala local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para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generar una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dinámica que asegure la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educación para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todos y que la transforme en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fuerza renovadora 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la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misma localidad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s-E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45156" y="5153306"/>
            <a:ext cx="33250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Cristóbal López </a:t>
            </a:r>
            <a:endParaRPr kumimoji="0" lang="es-ES" sz="1800" b="1" i="0" u="none" strike="noStrike" kern="1200" cap="none" spc="0" normalizeH="0" baseline="0" noProof="0" dirty="0" smtClean="0">
              <a:ln>
                <a:noFill/>
              </a:ln>
              <a:solidFill>
                <a:srgbClr val="2F2F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Cardenal y Arzobispo 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  <a:r>
              <a:rPr kumimoji="0" lang="es-E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Rabat</a:t>
            </a:r>
            <a:endParaRPr kumimoji="0" lang="es-ES" sz="1400" b="0" i="1" u="none" strike="noStrike" kern="1200" cap="none" spc="0" normalizeH="0" baseline="0" noProof="0" dirty="0">
              <a:ln>
                <a:noFill/>
              </a:ln>
              <a:solidFill>
                <a:srgbClr val="72727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Presidente de </a:t>
            </a:r>
            <a:r>
              <a:rPr kumimoji="0" lang="es-ES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l’Enseignement</a:t>
            </a: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Catholique</a:t>
            </a:r>
            <a:r>
              <a:rPr kumimoji="0" lang="es-E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</a:t>
            </a:r>
            <a:r>
              <a:rPr kumimoji="0" lang="es-ES" sz="1200" b="0" i="1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Maroc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48051" y="5581718"/>
            <a:ext cx="5277197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(Luces para el camino. PACTO EDUCATIVO GLOBAL – OIEC, p. 185)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436" y="415898"/>
            <a:ext cx="1104375" cy="110437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43504" y="641781"/>
            <a:ext cx="8421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INVITAR</a:t>
            </a: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INVOLUCRAR… </a:t>
            </a: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IMPLICAR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243504" y="641781"/>
            <a:ext cx="8456115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243504" y="1291711"/>
            <a:ext cx="8456115" cy="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2028305" y="6110506"/>
            <a:ext cx="7396943" cy="584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CIUDADES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 EDUCAN…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riángulo isósceles 10"/>
          <p:cNvSpPr/>
          <p:nvPr/>
        </p:nvSpPr>
        <p:spPr>
          <a:xfrm rot="5400000">
            <a:off x="1246908" y="6116104"/>
            <a:ext cx="565266" cy="57357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riángulo isósceles 11"/>
          <p:cNvSpPr/>
          <p:nvPr/>
        </p:nvSpPr>
        <p:spPr>
          <a:xfrm rot="5400000">
            <a:off x="557588" y="6116104"/>
            <a:ext cx="584775" cy="57357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1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1322</TotalTime>
  <Words>1871</Words>
  <Application>Microsoft Office PowerPoint</Application>
  <PresentationFormat>A4 (210 x 297 mm)</PresentationFormat>
  <Paragraphs>353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Times New Roman</vt:lpstr>
      <vt:lpstr>Wingdings</vt:lpstr>
      <vt:lpstr>Tema de Office</vt:lpstr>
      <vt:lpstr>4_Tema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Antonio Ojeda Ortiz</dc:creator>
  <cp:lastModifiedBy>Juan Antonio Ojeda Ortiz</cp:lastModifiedBy>
  <cp:revision>83</cp:revision>
  <dcterms:created xsi:type="dcterms:W3CDTF">2020-10-02T06:40:32Z</dcterms:created>
  <dcterms:modified xsi:type="dcterms:W3CDTF">2020-11-17T15:30:33Z</dcterms:modified>
</cp:coreProperties>
</file>