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4" r:id="rId5"/>
    <p:sldId id="271" r:id="rId6"/>
    <p:sldId id="269" r:id="rId7"/>
    <p:sldId id="267" r:id="rId8"/>
    <p:sldId id="266" r:id="rId9"/>
    <p:sldId id="265" r:id="rId10"/>
    <p:sldId id="270" r:id="rId11"/>
    <p:sldId id="263" r:id="rId12"/>
    <p:sldId id="273" r:id="rId13"/>
    <p:sldId id="280" r:id="rId14"/>
    <p:sldId id="274" r:id="rId15"/>
    <p:sldId id="275" r:id="rId16"/>
    <p:sldId id="276" r:id="rId17"/>
    <p:sldId id="277" r:id="rId18"/>
    <p:sldId id="278" r:id="rId19"/>
    <p:sldId id="279" r:id="rId20"/>
    <p:sldId id="261" r:id="rId21"/>
    <p:sldId id="272" r:id="rId22"/>
    <p:sldId id="258" r:id="rId2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2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1E9C-CFD4-4F9B-802E-D11E7C3518AE}" type="datetimeFigureOut">
              <a:rPr lang="it-IT" smtClean="0"/>
              <a:t>09/10/2019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DD54-E51F-4DA2-9152-AC566355E40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601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1E9C-CFD4-4F9B-802E-D11E7C3518AE}" type="datetimeFigureOut">
              <a:rPr lang="it-IT" smtClean="0"/>
              <a:t>09/10/2019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DD54-E51F-4DA2-9152-AC566355E40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360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1E9C-CFD4-4F9B-802E-D11E7C3518AE}" type="datetimeFigureOut">
              <a:rPr lang="it-IT" smtClean="0"/>
              <a:t>09/10/2019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DD54-E51F-4DA2-9152-AC566355E40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547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1E9C-CFD4-4F9B-802E-D11E7C3518AE}" type="datetimeFigureOut">
              <a:rPr lang="it-IT" smtClean="0"/>
              <a:t>09/10/2019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DD54-E51F-4DA2-9152-AC566355E40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242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1E9C-CFD4-4F9B-802E-D11E7C3518AE}" type="datetimeFigureOut">
              <a:rPr lang="it-IT" smtClean="0"/>
              <a:t>09/10/2019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DD54-E51F-4DA2-9152-AC566355E40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0470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1E9C-CFD4-4F9B-802E-D11E7C3518AE}" type="datetimeFigureOut">
              <a:rPr lang="it-IT" smtClean="0"/>
              <a:t>09/10/2019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DD54-E51F-4DA2-9152-AC566355E40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3476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1E9C-CFD4-4F9B-802E-D11E7C3518AE}" type="datetimeFigureOut">
              <a:rPr lang="it-IT" smtClean="0"/>
              <a:t>09/10/2019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DD54-E51F-4DA2-9152-AC566355E40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926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1E9C-CFD4-4F9B-802E-D11E7C3518AE}" type="datetimeFigureOut">
              <a:rPr lang="it-IT" smtClean="0"/>
              <a:t>09/10/2019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DD54-E51F-4DA2-9152-AC566355E40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275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1E9C-CFD4-4F9B-802E-D11E7C3518AE}" type="datetimeFigureOut">
              <a:rPr lang="it-IT" smtClean="0"/>
              <a:t>09/10/2019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DD54-E51F-4DA2-9152-AC566355E40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863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1E9C-CFD4-4F9B-802E-D11E7C3518AE}" type="datetimeFigureOut">
              <a:rPr lang="it-IT" smtClean="0"/>
              <a:t>09/10/2019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DD54-E51F-4DA2-9152-AC566355E40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027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1E9C-CFD4-4F9B-802E-D11E7C3518AE}" type="datetimeFigureOut">
              <a:rPr lang="it-IT" smtClean="0"/>
              <a:t>09/10/2019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DD54-E51F-4DA2-9152-AC566355E40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494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91E9C-CFD4-4F9B-802E-D11E7C3518AE}" type="datetimeFigureOut">
              <a:rPr lang="it-IT" smtClean="0"/>
              <a:t>09/10/2019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ADD54-E51F-4DA2-9152-AC566355E40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974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661" y="-112516"/>
            <a:ext cx="5116496" cy="724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31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108" y="372021"/>
            <a:ext cx="9639351" cy="577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747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784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3084" name="Picture 12" descr="Risultati immagini per amazonia puebl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70370"/>
            <a:ext cx="12698993" cy="7128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8131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42" name="Picture 2" descr="Risultati immagini per amazonia pueblos ribereÃ±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87857"/>
            <a:ext cx="12192000" cy="813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747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8194" name="Picture 2" descr="Risultati immagini per amazonia naturalez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08037"/>
            <a:ext cx="12192000" cy="81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8702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3078" name="Picture 6" descr="Risultati immagini per amazonia anima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27860"/>
            <a:ext cx="12134245" cy="6985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175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3076" name="Picture 4" descr="Risultati immagini per amazonia anima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111" y="-804915"/>
            <a:ext cx="13050759" cy="1085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958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098" name="Picture 2" descr="Risultati immagini per amazonia naturalez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238" y="-289977"/>
            <a:ext cx="12321238" cy="8124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902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7170" name="Picture 2" descr="Risultati immagini per amazonia tier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62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771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6" name="Picture 2" descr="Risultati immagini per amazon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3350"/>
            <a:ext cx="13554075" cy="728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62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6" name="Picture 2" descr="Risultati immagini per amazonia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3350"/>
            <a:ext cx="13554075" cy="728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24000" y="1122363"/>
            <a:ext cx="10787922" cy="4483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400" b="0" i="0" dirty="0" smtClean="0">
                <a:solidFill>
                  <a:srgbClr val="101010"/>
                </a:solidFill>
                <a:effectLst/>
                <a:latin typeface="tahoma" panose="020B0604030504040204" pitchFamily="34" charset="0"/>
              </a:rPr>
              <a:t>La búsqueda de los pueblos indígenas amazónicos de la vida en abundancia, </a:t>
            </a:r>
          </a:p>
          <a:p>
            <a:r>
              <a:rPr lang="es-ES" sz="4400" b="0" i="0" dirty="0" smtClean="0">
                <a:solidFill>
                  <a:srgbClr val="101010"/>
                </a:solidFill>
                <a:effectLst/>
                <a:latin typeface="tahoma" panose="020B0604030504040204" pitchFamily="34" charset="0"/>
              </a:rPr>
              <a:t>se concreta en lo que ellos llaman </a:t>
            </a:r>
          </a:p>
          <a:p>
            <a:r>
              <a:rPr lang="es-ES" sz="4400" b="0" i="0" dirty="0" smtClean="0">
                <a:solidFill>
                  <a:srgbClr val="101010"/>
                </a:solidFill>
                <a:effectLst/>
                <a:latin typeface="tahoma" panose="020B0604030504040204" pitchFamily="34" charset="0"/>
              </a:rPr>
              <a:t>el “buen vivir”. </a:t>
            </a:r>
          </a:p>
          <a:p>
            <a:pPr algn="r"/>
            <a:endParaRPr lang="es-ES" sz="4400" baseline="30000" dirty="0" smtClean="0">
              <a:solidFill>
                <a:srgbClr val="101010"/>
              </a:solidFill>
              <a:latin typeface="tahoma" panose="020B0604030504040204" pitchFamily="34" charset="0"/>
            </a:endParaRPr>
          </a:p>
          <a:p>
            <a:pPr algn="r"/>
            <a:r>
              <a:rPr lang="es-ES" sz="4400" baseline="30000" dirty="0" smtClean="0">
                <a:solidFill>
                  <a:srgbClr val="101010"/>
                </a:solidFill>
                <a:latin typeface="tahoma" panose="020B0604030504040204" pitchFamily="34" charset="0"/>
              </a:rPr>
              <a:t>(IL 12)</a:t>
            </a:r>
            <a:endParaRPr lang="it-IT" sz="4400" dirty="0" smtClean="0"/>
          </a:p>
          <a:p>
            <a:endParaRPr lang="es-ES" sz="3600" b="0" i="0" dirty="0" smtClean="0">
              <a:solidFill>
                <a:srgbClr val="101010"/>
              </a:solidFill>
              <a:effectLst/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324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6" name="Picture 2" descr="Risultati immagini per amazonia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3350"/>
            <a:ext cx="13554075" cy="728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24000" y="627350"/>
            <a:ext cx="1052809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400" dirty="0">
                <a:solidFill>
                  <a:srgbClr val="101010"/>
                </a:solidFill>
                <a:latin typeface="tahoma" panose="020B0604030504040204" pitchFamily="34" charset="0"/>
              </a:rPr>
              <a:t>Se trata de vivir en “armonía consigo mismo, con la naturaleza, con los seres humanos y con el ser supremo, ya que hay una inter-comunicación entre todo el cosmos, en donde no hay excluyentes ni excluidos, y que entre todos podamos forjar un proyecto de vida plena”.[5]</a:t>
            </a:r>
          </a:p>
          <a:p>
            <a:pPr algn="r"/>
            <a:r>
              <a:rPr lang="es-ES" sz="4400" baseline="30000" dirty="0" smtClean="0">
                <a:solidFill>
                  <a:srgbClr val="101010"/>
                </a:solidFill>
                <a:latin typeface="tahoma" panose="020B0604030504040204" pitchFamily="34" charset="0"/>
              </a:rPr>
              <a:t>(IL 12)</a:t>
            </a:r>
            <a:endParaRPr lang="it-IT" sz="4400" dirty="0"/>
          </a:p>
        </p:txBody>
      </p:sp>
    </p:spTree>
    <p:extLst>
      <p:ext uri="{BB962C8B-B14F-4D97-AF65-F5344CB8AC3E}">
        <p14:creationId xmlns:p14="http://schemas.microsoft.com/office/powerpoint/2010/main" val="259422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6" name="Picture 2" descr="Risultati immagini per amazonia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3350"/>
            <a:ext cx="13554075" cy="728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404078" y="672320"/>
            <a:ext cx="10513102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400" dirty="0">
                <a:solidFill>
                  <a:srgbClr val="101010"/>
                </a:solidFill>
                <a:latin typeface="tahoma" panose="020B0604030504040204" pitchFamily="34" charset="0"/>
              </a:rPr>
              <a:t>Tal comprensión de la vida se caracteriza por la conectividad y armonía de relaciones entre el agua, el territorio y la naturaleza, la vida comunitaria y la cultura, Dios y las diversas fuerzas espirituales. </a:t>
            </a:r>
          </a:p>
          <a:p>
            <a:endParaRPr lang="es-ES" sz="4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s-ES" sz="3600" baseline="30000" dirty="0" smtClean="0">
                <a:solidFill>
                  <a:srgbClr val="10101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(IL 13)</a:t>
            </a:r>
            <a:endParaRPr lang="it-IT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95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6" name="Picture 2" descr="Risultati immagini per amazonia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3350"/>
            <a:ext cx="13554075" cy="728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24000" y="627350"/>
            <a:ext cx="991349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400" dirty="0">
                <a:solidFill>
                  <a:srgbClr val="101010"/>
                </a:solidFill>
                <a:latin typeface="tahoma" panose="020B0604030504040204" pitchFamily="34" charset="0"/>
              </a:rPr>
              <a:t>Para ellos, “buen vivir” es comprender la centralidad del carácter relacional-trascendente de los seres humanos y de la creación, y supone un “buen hacer”. No se pueden desconectar las dimensiones materiales y espirituales.</a:t>
            </a:r>
          </a:p>
          <a:p>
            <a:pPr algn="r"/>
            <a:r>
              <a:rPr lang="es-ES" sz="3600" baseline="30000" dirty="0" smtClean="0">
                <a:solidFill>
                  <a:srgbClr val="101010"/>
                </a:solidFill>
                <a:latin typeface="tahoma" panose="020B0604030504040204" pitchFamily="34" charset="0"/>
              </a:rPr>
              <a:t>(IL 13)</a:t>
            </a:r>
            <a:endParaRPr lang="it-IT" sz="3600" dirty="0"/>
          </a:p>
        </p:txBody>
      </p:sp>
    </p:spTree>
    <p:extLst>
      <p:ext uri="{BB962C8B-B14F-4D97-AF65-F5344CB8AC3E}">
        <p14:creationId xmlns:p14="http://schemas.microsoft.com/office/powerpoint/2010/main" val="1746176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6" name="Picture 2" descr="Risultati immagini per amazonia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3350"/>
            <a:ext cx="13554075" cy="728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24000" y="929769"/>
            <a:ext cx="9748603" cy="5837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400" dirty="0">
                <a:solidFill>
                  <a:srgbClr val="101010"/>
                </a:solidFill>
                <a:latin typeface="tahoma" panose="020B0604030504040204" pitchFamily="34" charset="0"/>
              </a:rPr>
              <a:t>En el territorio amazónico no existen partes que puedan subsistir por sí solas y solo externamente relacionadas, sino más bien dimensiones que constitutivamente existen en relación, formando un todo vital. </a:t>
            </a:r>
          </a:p>
          <a:p>
            <a:endParaRPr lang="es-ES" sz="4400" baseline="30000" dirty="0">
              <a:solidFill>
                <a:srgbClr val="101010"/>
              </a:solidFill>
              <a:latin typeface="tahoma" panose="020B0604030504040204" pitchFamily="34" charset="0"/>
            </a:endParaRPr>
          </a:p>
          <a:p>
            <a:r>
              <a:rPr lang="es-ES" sz="3600" baseline="30000" dirty="0" smtClean="0">
                <a:solidFill>
                  <a:srgbClr val="101010"/>
                </a:solidFill>
                <a:latin typeface="tahoma" panose="020B0604030504040204" pitchFamily="34" charset="0"/>
              </a:rPr>
              <a:t>(IL 21)</a:t>
            </a:r>
            <a:endParaRPr lang="it-IT" sz="3600" dirty="0"/>
          </a:p>
        </p:txBody>
      </p:sp>
    </p:spTree>
    <p:extLst>
      <p:ext uri="{BB962C8B-B14F-4D97-AF65-F5344CB8AC3E}">
        <p14:creationId xmlns:p14="http://schemas.microsoft.com/office/powerpoint/2010/main" val="10304908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6" name="Picture 2" descr="Risultati immagini per amazonia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3350"/>
            <a:ext cx="13554075" cy="728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24000" y="929769"/>
            <a:ext cx="10787922" cy="5160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400" dirty="0">
                <a:solidFill>
                  <a:srgbClr val="101010"/>
                </a:solidFill>
                <a:latin typeface="tahoma" panose="020B0604030504040204" pitchFamily="34" charset="0"/>
              </a:rPr>
              <a:t>De allí que el territorio amazónico ofrezca una vital enseñanza para comprender integralmente nuestras relaciones con los demás, con la naturaleza, y con Dios, como plantea el papa Francisco </a:t>
            </a:r>
            <a:endParaRPr lang="es-ES" sz="4400" dirty="0" smtClean="0">
              <a:solidFill>
                <a:srgbClr val="101010"/>
              </a:solidFill>
              <a:latin typeface="tahoma" panose="020B0604030504040204" pitchFamily="34" charset="0"/>
            </a:endParaRPr>
          </a:p>
          <a:p>
            <a:r>
              <a:rPr lang="es-ES" sz="4400" dirty="0" smtClean="0">
                <a:solidFill>
                  <a:srgbClr val="101010"/>
                </a:solidFill>
                <a:latin typeface="tahoma" panose="020B0604030504040204" pitchFamily="34" charset="0"/>
              </a:rPr>
              <a:t>(</a:t>
            </a:r>
            <a:r>
              <a:rPr lang="es-ES" sz="4400" dirty="0">
                <a:solidFill>
                  <a:srgbClr val="101010"/>
                </a:solidFill>
                <a:latin typeface="tahoma" panose="020B0604030504040204" pitchFamily="34" charset="0"/>
              </a:rPr>
              <a:t>cf. LS 66).</a:t>
            </a:r>
          </a:p>
          <a:p>
            <a:endParaRPr lang="es-ES" sz="4400" baseline="30000" dirty="0">
              <a:solidFill>
                <a:srgbClr val="101010"/>
              </a:solidFill>
              <a:latin typeface="tahoma" panose="020B0604030504040204" pitchFamily="34" charset="0"/>
            </a:endParaRPr>
          </a:p>
          <a:p>
            <a:r>
              <a:rPr lang="es-ES" sz="3600" baseline="30000" dirty="0" smtClean="0">
                <a:solidFill>
                  <a:srgbClr val="101010"/>
                </a:solidFill>
                <a:latin typeface="tahoma" panose="020B0604030504040204" pitchFamily="34" charset="0"/>
              </a:rPr>
              <a:t>(IL 21)</a:t>
            </a:r>
            <a:endParaRPr lang="it-IT" sz="3600" dirty="0"/>
          </a:p>
        </p:txBody>
      </p:sp>
    </p:spTree>
    <p:extLst>
      <p:ext uri="{BB962C8B-B14F-4D97-AF65-F5344CB8AC3E}">
        <p14:creationId xmlns:p14="http://schemas.microsoft.com/office/powerpoint/2010/main" val="376533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6" name="Picture 2" descr="Risultati immagini per amazonia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3350"/>
            <a:ext cx="13554075" cy="728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24000" y="548819"/>
            <a:ext cx="10787922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400" dirty="0">
                <a:solidFill>
                  <a:srgbClr val="101010"/>
                </a:solidFill>
                <a:latin typeface="tahoma" panose="020B0604030504040204" pitchFamily="34" charset="0"/>
              </a:rPr>
              <a:t>“La selva no es un recurso para explotar, es un ser o varios seres con quienes relacionarse”.[7] </a:t>
            </a:r>
          </a:p>
          <a:p>
            <a:endParaRPr lang="es-ES" sz="4400" dirty="0">
              <a:solidFill>
                <a:srgbClr val="101010"/>
              </a:solidFill>
              <a:latin typeface="tahoma" panose="020B0604030504040204" pitchFamily="34" charset="0"/>
            </a:endParaRPr>
          </a:p>
          <a:p>
            <a:r>
              <a:rPr lang="es-ES" sz="4400" dirty="0">
                <a:solidFill>
                  <a:srgbClr val="101010"/>
                </a:solidFill>
                <a:latin typeface="tahoma" panose="020B0604030504040204" pitchFamily="34" charset="0"/>
              </a:rPr>
              <a:t>“Nos duele la destrucción de la naturaleza, la destrucción de la selva, de la vida, nuestros hijos y las futuras generaciones”.[8]</a:t>
            </a:r>
          </a:p>
          <a:p>
            <a:r>
              <a:rPr lang="es-ES" sz="3600" baseline="30000" dirty="0" smtClean="0">
                <a:solidFill>
                  <a:srgbClr val="101010"/>
                </a:solidFill>
                <a:latin typeface="tahoma" panose="020B0604030504040204" pitchFamily="34" charset="0"/>
              </a:rPr>
              <a:t>(IL 23)</a:t>
            </a:r>
            <a:endParaRPr lang="it-IT" sz="3600" dirty="0"/>
          </a:p>
        </p:txBody>
      </p:sp>
    </p:spTree>
    <p:extLst>
      <p:ext uri="{BB962C8B-B14F-4D97-AF65-F5344CB8AC3E}">
        <p14:creationId xmlns:p14="http://schemas.microsoft.com/office/powerpoint/2010/main" val="2569120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6" name="Picture 2" descr="Risultati immagini per amazonia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3350"/>
            <a:ext cx="13554075" cy="728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24000" y="998503"/>
            <a:ext cx="10258269" cy="4483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400" dirty="0">
                <a:solidFill>
                  <a:srgbClr val="101010"/>
                </a:solidFill>
                <a:latin typeface="tahoma" panose="020B0604030504040204" pitchFamily="34" charset="0"/>
              </a:rPr>
              <a:t>La Amazonía hoy es una hermosura herida y deformada, un lugar de dolor y violencia, como lo señalan elocuentemente los informes de las Iglesias locales…</a:t>
            </a:r>
          </a:p>
          <a:p>
            <a:endParaRPr lang="es-ES" sz="4400" baseline="30000" dirty="0">
              <a:solidFill>
                <a:srgbClr val="101010"/>
              </a:solidFill>
              <a:latin typeface="tahoma" panose="020B0604030504040204" pitchFamily="34" charset="0"/>
            </a:endParaRPr>
          </a:p>
          <a:p>
            <a:r>
              <a:rPr lang="es-ES" sz="3600" baseline="30000" dirty="0" smtClean="0">
                <a:solidFill>
                  <a:srgbClr val="101010"/>
                </a:solidFill>
                <a:latin typeface="tahoma" panose="020B0604030504040204" pitchFamily="34" charset="0"/>
              </a:rPr>
              <a:t>(IL 23)</a:t>
            </a:r>
            <a:endParaRPr lang="it-IT" sz="3600" dirty="0"/>
          </a:p>
        </p:txBody>
      </p:sp>
    </p:spTree>
    <p:extLst>
      <p:ext uri="{BB962C8B-B14F-4D97-AF65-F5344CB8AC3E}">
        <p14:creationId xmlns:p14="http://schemas.microsoft.com/office/powerpoint/2010/main" val="3144285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049" y="0"/>
            <a:ext cx="11127698" cy="66654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88761" y="477142"/>
            <a:ext cx="9681146" cy="4776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4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PREGUNTAS PARA LA REFLEXIÓN PERSONAL o COMUNITARIA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it-IT" sz="3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" sz="4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¿A qué me invita este sínodo, personal y comunitariamente?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it-IT" sz="3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ES" sz="4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¿Cómo me cuestiona espiritualmente?</a:t>
            </a:r>
            <a:endParaRPr lang="it-IT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0692" y="0"/>
            <a:ext cx="29646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8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049" y="0"/>
            <a:ext cx="11127698" cy="66654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933732" y="305068"/>
            <a:ext cx="968114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000" dirty="0"/>
              <a:t>Dios omnipotente,</a:t>
            </a:r>
            <a:br>
              <a:rPr lang="es-ES" sz="4000" dirty="0"/>
            </a:br>
            <a:r>
              <a:rPr lang="es-ES" sz="4000" dirty="0"/>
              <a:t>que estás presente en todo el universo</a:t>
            </a:r>
            <a:br>
              <a:rPr lang="es-ES" sz="4000" dirty="0"/>
            </a:br>
            <a:r>
              <a:rPr lang="es-ES" sz="4000" dirty="0"/>
              <a:t>y en la más pequeña de tus criaturas,</a:t>
            </a:r>
            <a:br>
              <a:rPr lang="es-ES" sz="4000" dirty="0"/>
            </a:br>
            <a:r>
              <a:rPr lang="es-ES" sz="4000" dirty="0"/>
              <a:t>Tú, que rodeas con tu ternura todo lo que existe,</a:t>
            </a:r>
            <a:br>
              <a:rPr lang="es-ES" sz="4000" dirty="0"/>
            </a:br>
            <a:r>
              <a:rPr lang="es-ES" sz="4000" dirty="0"/>
              <a:t>derrama en nosotros la fuerza de tu amor</a:t>
            </a:r>
            <a:br>
              <a:rPr lang="es-ES" sz="4000" dirty="0"/>
            </a:br>
            <a:r>
              <a:rPr lang="es-ES" sz="4000" dirty="0"/>
              <a:t>para que cuidemos la vida y la belleza.</a:t>
            </a:r>
            <a:br>
              <a:rPr lang="es-ES" sz="4000" dirty="0"/>
            </a:br>
            <a:r>
              <a:rPr lang="es-ES" sz="4000" dirty="0"/>
              <a:t>Inúndanos de paz, para que vivamos como hermanos y hermanas</a:t>
            </a:r>
            <a:br>
              <a:rPr lang="es-ES" sz="4000" dirty="0"/>
            </a:br>
            <a:r>
              <a:rPr lang="es-ES" sz="4000" dirty="0"/>
              <a:t>sin dañar a nadie. (LS 246)</a:t>
            </a:r>
            <a:endParaRPr lang="it-IT" sz="4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0692" y="0"/>
            <a:ext cx="29646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207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454" y="-1032295"/>
            <a:ext cx="12424909" cy="82725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34210" y="0"/>
            <a:ext cx="8259580" cy="58477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3200" b="1" dirty="0" smtClean="0"/>
              <a:t>https://synod2019sistersvoice.blogspot.com</a:t>
            </a:r>
            <a:endParaRPr lang="it-IT" sz="3200" b="1" dirty="0"/>
          </a:p>
        </p:txBody>
      </p:sp>
    </p:spTree>
    <p:extLst>
      <p:ext uri="{BB962C8B-B14F-4D97-AF65-F5344CB8AC3E}">
        <p14:creationId xmlns:p14="http://schemas.microsoft.com/office/powerpoint/2010/main" val="3782807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</TotalTime>
  <Words>282</Words>
  <Application>Microsoft Office PowerPoint</Application>
  <PresentationFormat>Widescreen</PresentationFormat>
  <Paragraphs>33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Calibri</vt:lpstr>
      <vt:lpstr>Calibri Light</vt:lpstr>
      <vt:lpstr>Symbol</vt:lpstr>
      <vt:lpstr>tahoma</vt:lpstr>
      <vt:lpstr>tahoma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Utente</dc:creator>
  <cp:lastModifiedBy>Utente</cp:lastModifiedBy>
  <cp:revision>14</cp:revision>
  <dcterms:created xsi:type="dcterms:W3CDTF">2019-10-07T09:34:38Z</dcterms:created>
  <dcterms:modified xsi:type="dcterms:W3CDTF">2019-10-09T15:18:05Z</dcterms:modified>
</cp:coreProperties>
</file>